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</p:sldIdLst>
  <p:sldSz cx="14630400" cy="8229600"/>
  <p:notesSz cx="8229600" cy="14630400"/>
  <p:embeddedFontLst>
    <p:embeddedFont>
      <p:font typeface="Mona Sans SemiBold"/>
      <p:bold r:id="rId12"/>
      <p:boldItalic r:id="rId13"/>
    </p:embeddedFont>
    <p:embeddedFont>
      <p:font typeface="Funnel Sans"/>
      <p:regular r:id="rId14"/>
    </p:embeddedFont>
    <p:embeddedFont>
      <p:font typeface="Microsoft YaHei" panose="020B0503020204020204" charset="-122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" name="Google Shape;37;p1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" name="Google Shape;38;p1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" name="Google Shape;46;p2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7" name="Google Shape;47;p2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3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5" name="Google Shape;65;p3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" name="Google Shape;81;p4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4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5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9" name="Google Shape;99;p5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8" descr="preencoded.pn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13" name="Google Shape;13;p8" descr="preencoded.png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9" descr="preencoded.pn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17" name="Google Shape;17;p9" descr="preencoded.png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10" descr="preencoded.pn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1" name="Google Shape;21;p10" descr="preencoded.png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1" descr="preencoded.pn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5" name="Google Shape;25;p11" descr="preencoded.png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2" descr="preencoded.pn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29" name="Google Shape;29;p12" descr="preencoded.png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13" descr="preencoded.pn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33" name="Google Shape;33;p13" descr="preencoded.png">
            <a:hlinkClick r:id="rId3"/>
          </p:cNvPr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2839215" y="7749540"/>
            <a:ext cx="1722604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1" descr="preencoded.png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1"/>
          <p:cNvSpPr/>
          <p:nvPr/>
        </p:nvSpPr>
        <p:spPr>
          <a:xfrm>
            <a:off x="6280190" y="1522730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lang="en-US" sz="4450" b="1" i="0" u="none" strike="noStrike" cap="non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Reglamento del Aprendiz SENA 2025: Aspectos Clave</a:t>
            </a:r>
            <a:endParaRPr sz="4450" b="0" i="0" u="none" strike="noStrike" cap="none"/>
          </a:p>
        </p:txBody>
      </p:sp>
      <p:sp>
        <p:nvSpPr>
          <p:cNvPr id="42" name="Google Shape;42;p1"/>
          <p:cNvSpPr/>
          <p:nvPr/>
        </p:nvSpPr>
        <p:spPr>
          <a:xfrm>
            <a:off x="6306860" y="4619030"/>
            <a:ext cx="7556400" cy="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Bienvenidos a esta presentación sobre el reglamento del aprendiz SENA 2025. Exploraremos los aspectos más importantes y sus implicaciones.</a:t>
            </a:r>
            <a:endParaRPr sz="1750" b="0" i="0" u="none" strike="noStrike" cap="none"/>
          </a:p>
        </p:txBody>
      </p:sp>
      <p:sp>
        <p:nvSpPr>
          <p:cNvPr id="43" name="Google Shape;43;p1"/>
          <p:cNvSpPr/>
          <p:nvPr/>
        </p:nvSpPr>
        <p:spPr>
          <a:xfrm>
            <a:off x="6280190" y="5302568"/>
            <a:ext cx="363000" cy="363000"/>
          </a:xfrm>
          <a:prstGeom prst="roundRect">
            <a:avLst>
              <a:gd name="adj" fmla="val 25194296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" name="Cuadro de texto 0"/>
          <p:cNvSpPr txBox="1"/>
          <p:nvPr/>
        </p:nvSpPr>
        <p:spPr>
          <a:xfrm>
            <a:off x="6254115" y="6130925"/>
            <a:ext cx="329311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altLang="en-US"/>
              <a:t>Hecho por</a:t>
            </a:r>
            <a:r>
              <a:rPr lang="es-MX" altLang="en-US">
                <a:latin typeface="Microsoft YaHei" panose="020B0503020204020204" charset="-122"/>
                <a:ea typeface="Microsoft YaHei" panose="020B0503020204020204" charset="-122"/>
              </a:rPr>
              <a:t>: </a:t>
            </a:r>
            <a:r>
              <a:rPr lang="es-MX" altLang="en-US"/>
              <a:t>Felipe Carvajal Sandoval</a:t>
            </a:r>
            <a:endParaRPr lang="es-MX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" descr="preencoded.png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"/>
          <p:cNvSpPr/>
          <p:nvPr/>
        </p:nvSpPr>
        <p:spPr>
          <a:xfrm>
            <a:off x="6280190" y="1216343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lang="en-US" sz="4450" b="1" i="0" u="none" strike="noStrike" cap="non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Derechos y Deberes del Aprendiz</a:t>
            </a:r>
            <a:endParaRPr sz="4450" b="0" i="0" u="none" strike="noStrike" cap="none"/>
          </a:p>
        </p:txBody>
      </p:sp>
      <p:sp>
        <p:nvSpPr>
          <p:cNvPr id="51" name="Google Shape;51;p2"/>
          <p:cNvSpPr/>
          <p:nvPr/>
        </p:nvSpPr>
        <p:spPr>
          <a:xfrm>
            <a:off x="6280190" y="2974062"/>
            <a:ext cx="3664800" cy="2490300"/>
          </a:xfrm>
          <a:prstGeom prst="roundRect">
            <a:avLst>
              <a:gd name="adj" fmla="val 3826"/>
            </a:avLst>
          </a:prstGeom>
          <a:solidFill>
            <a:srgbClr val="E2E4E9"/>
          </a:solidFill>
          <a:ln w="9525" cap="flat" cmpd="sng">
            <a:solidFill>
              <a:srgbClr val="C8CA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2" name="Google Shape;52;p2"/>
          <p:cNvSpPr/>
          <p:nvPr/>
        </p:nvSpPr>
        <p:spPr>
          <a:xfrm>
            <a:off x="6514624" y="3208496"/>
            <a:ext cx="3195900" cy="7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Derechos Fundamentales</a:t>
            </a:r>
            <a:endParaRPr sz="2200" b="0" i="0" u="none" strike="noStrike" cap="none"/>
          </a:p>
        </p:txBody>
      </p:sp>
      <p:sp>
        <p:nvSpPr>
          <p:cNvPr id="53" name="Google Shape;53;p2"/>
          <p:cNvSpPr/>
          <p:nvPr/>
        </p:nvSpPr>
        <p:spPr>
          <a:xfrm>
            <a:off x="6514624" y="4053245"/>
            <a:ext cx="3195900" cy="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Char char="•"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Formación de calidad y respetuosa</a:t>
            </a:r>
            <a:endParaRPr sz="1750" b="0" i="0" u="none" strike="noStrike" cap="none"/>
          </a:p>
        </p:txBody>
      </p:sp>
      <p:sp>
        <p:nvSpPr>
          <p:cNvPr id="54" name="Google Shape;54;p2"/>
          <p:cNvSpPr/>
          <p:nvPr/>
        </p:nvSpPr>
        <p:spPr>
          <a:xfrm>
            <a:off x="6514624" y="4858345"/>
            <a:ext cx="31959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Char char="•"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Ambiente de bienestar</a:t>
            </a:r>
            <a:endParaRPr sz="1750" b="0" i="0" u="none" strike="noStrike" cap="none"/>
          </a:p>
        </p:txBody>
      </p:sp>
      <p:sp>
        <p:nvSpPr>
          <p:cNvPr id="55" name="Google Shape;55;p2"/>
          <p:cNvSpPr/>
          <p:nvPr/>
        </p:nvSpPr>
        <p:spPr>
          <a:xfrm>
            <a:off x="10171867" y="2974062"/>
            <a:ext cx="3664800" cy="2490300"/>
          </a:xfrm>
          <a:prstGeom prst="roundRect">
            <a:avLst>
              <a:gd name="adj" fmla="val 3826"/>
            </a:avLst>
          </a:prstGeom>
          <a:solidFill>
            <a:srgbClr val="E2E4E9"/>
          </a:solidFill>
          <a:ln w="9525" cap="flat" cmpd="sng">
            <a:solidFill>
              <a:srgbClr val="C8CA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6" name="Google Shape;56;p2"/>
          <p:cNvSpPr/>
          <p:nvPr/>
        </p:nvSpPr>
        <p:spPr>
          <a:xfrm>
            <a:off x="10406301" y="3208496"/>
            <a:ext cx="28353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Deberes Esenciales</a:t>
            </a:r>
            <a:endParaRPr sz="2200" b="0" i="0" u="none" strike="noStrike" cap="none"/>
          </a:p>
        </p:txBody>
      </p:sp>
      <p:sp>
        <p:nvSpPr>
          <p:cNvPr id="57" name="Google Shape;57;p2"/>
          <p:cNvSpPr/>
          <p:nvPr/>
        </p:nvSpPr>
        <p:spPr>
          <a:xfrm>
            <a:off x="10406301" y="3698915"/>
            <a:ext cx="3195900" cy="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Char char="•"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Cumplimiento riguroso de normas</a:t>
            </a:r>
            <a:endParaRPr sz="1750" b="0" i="0" u="none" strike="noStrike" cap="none"/>
          </a:p>
        </p:txBody>
      </p:sp>
      <p:sp>
        <p:nvSpPr>
          <p:cNvPr id="58" name="Google Shape;58;p2"/>
          <p:cNvSpPr/>
          <p:nvPr/>
        </p:nvSpPr>
        <p:spPr>
          <a:xfrm>
            <a:off x="10406301" y="4504015"/>
            <a:ext cx="3195900" cy="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Char char="•"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Participación activa y responsable</a:t>
            </a:r>
            <a:endParaRPr sz="1750" b="0" i="0" u="none" strike="noStrike" cap="none"/>
          </a:p>
        </p:txBody>
      </p:sp>
      <p:sp>
        <p:nvSpPr>
          <p:cNvPr id="59" name="Google Shape;59;p2"/>
          <p:cNvSpPr/>
          <p:nvPr/>
        </p:nvSpPr>
        <p:spPr>
          <a:xfrm>
            <a:off x="6280150" y="5690870"/>
            <a:ext cx="7556500" cy="1539875"/>
          </a:xfrm>
          <a:prstGeom prst="roundRect">
            <a:avLst>
              <a:gd name="adj" fmla="val 7205"/>
            </a:avLst>
          </a:prstGeom>
          <a:solidFill>
            <a:srgbClr val="E2E4E9"/>
          </a:solidFill>
          <a:ln w="9525" cap="flat" cmpd="sng">
            <a:solidFill>
              <a:srgbClr val="C8CA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0" name="Google Shape;60;p2"/>
          <p:cNvSpPr/>
          <p:nvPr/>
        </p:nvSpPr>
        <p:spPr>
          <a:xfrm>
            <a:off x="6514624" y="5925502"/>
            <a:ext cx="29229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Actualizaciones 2025</a:t>
            </a:r>
            <a:endParaRPr sz="2200" b="0" i="0" u="none" strike="noStrike" cap="none"/>
          </a:p>
        </p:txBody>
      </p:sp>
      <p:sp>
        <p:nvSpPr>
          <p:cNvPr id="61" name="Google Shape;61;p2"/>
          <p:cNvSpPr/>
          <p:nvPr/>
        </p:nvSpPr>
        <p:spPr>
          <a:xfrm>
            <a:off x="6523514" y="6706751"/>
            <a:ext cx="70875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Mayor énfasis en la responsabilidad social y ética.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3" descr="preencoded.png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"/>
          <p:cNvSpPr/>
          <p:nvPr/>
        </p:nvSpPr>
        <p:spPr>
          <a:xfrm>
            <a:off x="762675" y="802680"/>
            <a:ext cx="7556400" cy="1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lang="en-US" sz="4450" b="1" i="0" u="none" strike="noStrike" cap="non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Proceso de Formación y Evaluación</a:t>
            </a:r>
            <a:endParaRPr sz="4450" b="0" i="0" u="none" strike="noStrike" cap="none"/>
          </a:p>
        </p:txBody>
      </p:sp>
      <p:sp>
        <p:nvSpPr>
          <p:cNvPr id="69" name="Google Shape;69;p3"/>
          <p:cNvSpPr/>
          <p:nvPr/>
        </p:nvSpPr>
        <p:spPr>
          <a:xfrm>
            <a:off x="793790" y="2882979"/>
            <a:ext cx="170100" cy="853200"/>
          </a:xfrm>
          <a:prstGeom prst="roundRect">
            <a:avLst>
              <a:gd name="adj" fmla="val 56033"/>
            </a:avLst>
          </a:prstGeom>
          <a:solidFill>
            <a:srgbClr val="E2E4E9"/>
          </a:solidFill>
          <a:ln w="9525" cap="flat" cmpd="sng">
            <a:solidFill>
              <a:srgbClr val="C8CA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0" name="Google Shape;70;p3"/>
          <p:cNvSpPr/>
          <p:nvPr/>
        </p:nvSpPr>
        <p:spPr>
          <a:xfrm>
            <a:off x="1338263" y="2674699"/>
            <a:ext cx="29151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Etapas de Formación</a:t>
            </a:r>
            <a:endParaRPr sz="2200" b="0" i="0" u="none" strike="noStrike" cap="none"/>
          </a:p>
        </p:txBody>
      </p:sp>
      <p:sp>
        <p:nvSpPr>
          <p:cNvPr id="71" name="Google Shape;71;p3"/>
          <p:cNvSpPr/>
          <p:nvPr/>
        </p:nvSpPr>
        <p:spPr>
          <a:xfrm>
            <a:off x="1303973" y="3373398"/>
            <a:ext cx="70461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Lectiva y práctica, integradas para un aprendizaje activo.</a:t>
            </a:r>
            <a:endParaRPr sz="1750" b="0" i="0" u="none" strike="noStrike" cap="none"/>
          </a:p>
        </p:txBody>
      </p:sp>
      <p:sp>
        <p:nvSpPr>
          <p:cNvPr id="72" name="Google Shape;72;p3"/>
          <p:cNvSpPr/>
          <p:nvPr/>
        </p:nvSpPr>
        <p:spPr>
          <a:xfrm>
            <a:off x="1133951" y="3963114"/>
            <a:ext cx="170100" cy="853200"/>
          </a:xfrm>
          <a:prstGeom prst="roundRect">
            <a:avLst>
              <a:gd name="adj" fmla="val 56033"/>
            </a:avLst>
          </a:prstGeom>
          <a:solidFill>
            <a:srgbClr val="E2E4E9"/>
          </a:solidFill>
          <a:ln w="9525" cap="flat" cmpd="sng">
            <a:solidFill>
              <a:srgbClr val="C8CA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3" name="Google Shape;73;p3"/>
          <p:cNvSpPr/>
          <p:nvPr/>
        </p:nvSpPr>
        <p:spPr>
          <a:xfrm>
            <a:off x="1644134" y="3754834"/>
            <a:ext cx="31785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Métodos de Evaluación</a:t>
            </a:r>
            <a:endParaRPr sz="2200" b="0" i="0" u="none" strike="noStrike" cap="none"/>
          </a:p>
        </p:txBody>
      </p:sp>
      <p:sp>
        <p:nvSpPr>
          <p:cNvPr id="74" name="Google Shape;74;p3"/>
          <p:cNvSpPr/>
          <p:nvPr/>
        </p:nvSpPr>
        <p:spPr>
          <a:xfrm>
            <a:off x="1644134" y="4453533"/>
            <a:ext cx="67062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Formativa para mejorar; sumativa para certificación.</a:t>
            </a:r>
            <a:endParaRPr sz="1750" b="0" i="0" u="none" strike="noStrike" cap="none"/>
          </a:p>
        </p:txBody>
      </p:sp>
      <p:sp>
        <p:nvSpPr>
          <p:cNvPr id="75" name="Google Shape;75;p3"/>
          <p:cNvSpPr/>
          <p:nvPr/>
        </p:nvSpPr>
        <p:spPr>
          <a:xfrm>
            <a:off x="1474232" y="5043249"/>
            <a:ext cx="170100" cy="1216200"/>
          </a:xfrm>
          <a:prstGeom prst="roundRect">
            <a:avLst>
              <a:gd name="adj" fmla="val 56033"/>
            </a:avLst>
          </a:prstGeom>
          <a:solidFill>
            <a:srgbClr val="E2E4E9"/>
          </a:solidFill>
          <a:ln w="9525" cap="flat" cmpd="sng">
            <a:solidFill>
              <a:srgbClr val="C8CAC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6" name="Google Shape;76;p3"/>
          <p:cNvSpPr/>
          <p:nvPr/>
        </p:nvSpPr>
        <p:spPr>
          <a:xfrm>
            <a:off x="1986320" y="4907359"/>
            <a:ext cx="32217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Criterios y Certificación</a:t>
            </a:r>
            <a:endParaRPr sz="2200" b="0" i="0" u="none" strike="noStrike" cap="none"/>
          </a:p>
        </p:txBody>
      </p:sp>
      <p:sp>
        <p:nvSpPr>
          <p:cNvPr id="77" name="Google Shape;77;p3"/>
          <p:cNvSpPr/>
          <p:nvPr/>
        </p:nvSpPr>
        <p:spPr>
          <a:xfrm>
            <a:off x="1986280" y="5770880"/>
            <a:ext cx="6733540" cy="602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Exigencia en cumplimiento de estándares académicos y prácticos.</a:t>
            </a:r>
            <a:endParaRPr sz="1750" b="0" i="0" u="none" strike="noStrike" cap="none"/>
          </a:p>
        </p:txBody>
      </p:sp>
      <p:sp>
        <p:nvSpPr>
          <p:cNvPr id="78" name="Google Shape;78;p3"/>
          <p:cNvSpPr/>
          <p:nvPr/>
        </p:nvSpPr>
        <p:spPr>
          <a:xfrm>
            <a:off x="793790" y="6741438"/>
            <a:ext cx="75564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Nuevas plataformas digitales facilitan la evaluación continua.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" descr="preencoded.png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"/>
          <p:cNvSpPr/>
          <p:nvPr/>
        </p:nvSpPr>
        <p:spPr>
          <a:xfrm>
            <a:off x="834430" y="442357"/>
            <a:ext cx="60009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lang="en-US" sz="4450" b="1" i="0" u="none" strike="noStrike" cap="non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Régimen Disciplinario</a:t>
            </a:r>
            <a:endParaRPr sz="4450" b="0" i="0" u="none" strike="noStrike" cap="none"/>
          </a:p>
        </p:txBody>
      </p:sp>
      <p:pic>
        <p:nvPicPr>
          <p:cNvPr id="86" name="Google Shape;86;p4" descr="preencoded.png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93790" y="2288858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4"/>
          <p:cNvSpPr/>
          <p:nvPr/>
        </p:nvSpPr>
        <p:spPr>
          <a:xfrm>
            <a:off x="2268022" y="2336602"/>
            <a:ext cx="47856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Faltas Académicas y Disciplinarias</a:t>
            </a:r>
            <a:endParaRPr sz="2200" b="0" i="0" u="none" strike="noStrike" cap="none"/>
          </a:p>
        </p:txBody>
      </p:sp>
      <p:sp>
        <p:nvSpPr>
          <p:cNvPr id="88" name="Google Shape;88;p4"/>
          <p:cNvSpPr/>
          <p:nvPr/>
        </p:nvSpPr>
        <p:spPr>
          <a:xfrm>
            <a:off x="2268022" y="3006090"/>
            <a:ext cx="60822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Tipos: leves, graves y muy graves con consecuencias claras.</a:t>
            </a:r>
            <a:endParaRPr sz="1750" b="0" i="0" u="none" strike="noStrike" cap="none"/>
          </a:p>
        </p:txBody>
      </p:sp>
      <p:pic>
        <p:nvPicPr>
          <p:cNvPr id="89" name="Google Shape;89;p4" descr="preencoded.pn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93790" y="3649742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"/>
          <p:cNvSpPr/>
          <p:nvPr/>
        </p:nvSpPr>
        <p:spPr>
          <a:xfrm>
            <a:off x="2268022" y="3876556"/>
            <a:ext cx="30420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Proceso de Descargos</a:t>
            </a:r>
            <a:endParaRPr sz="2200" b="0" i="0" u="none" strike="noStrike" cap="none"/>
          </a:p>
        </p:txBody>
      </p:sp>
      <p:sp>
        <p:nvSpPr>
          <p:cNvPr id="91" name="Google Shape;91;p4"/>
          <p:cNvSpPr/>
          <p:nvPr/>
        </p:nvSpPr>
        <p:spPr>
          <a:xfrm>
            <a:off x="2268022" y="4366974"/>
            <a:ext cx="60822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Permite defenderse con respeto y garantías.</a:t>
            </a:r>
            <a:endParaRPr sz="1750" b="0" i="0" u="none" strike="noStrike" cap="none"/>
          </a:p>
        </p:txBody>
      </p:sp>
      <p:pic>
        <p:nvPicPr>
          <p:cNvPr id="92" name="Google Shape;92;p4" descr="preencoded.png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793790" y="5010626"/>
            <a:ext cx="1134070" cy="136088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/>
          <p:nvPr/>
        </p:nvSpPr>
        <p:spPr>
          <a:xfrm>
            <a:off x="2268022" y="5237440"/>
            <a:ext cx="30897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52586B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Apelación y Mediación</a:t>
            </a:r>
            <a:endParaRPr sz="2200" b="0" i="0" u="none" strike="noStrike" cap="none"/>
          </a:p>
        </p:txBody>
      </p:sp>
      <p:sp>
        <p:nvSpPr>
          <p:cNvPr id="94" name="Google Shape;94;p4"/>
          <p:cNvSpPr/>
          <p:nvPr/>
        </p:nvSpPr>
        <p:spPr>
          <a:xfrm>
            <a:off x="2268022" y="5727859"/>
            <a:ext cx="60822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Instancias formales para resolver conflictos.</a:t>
            </a:r>
            <a:endParaRPr sz="1750" b="0" i="0" u="none" strike="noStrike" cap="none"/>
          </a:p>
        </p:txBody>
      </p:sp>
      <p:sp>
        <p:nvSpPr>
          <p:cNvPr id="95" name="Google Shape;95;p4"/>
          <p:cNvSpPr/>
          <p:nvPr/>
        </p:nvSpPr>
        <p:spPr>
          <a:xfrm>
            <a:off x="793790" y="6626662"/>
            <a:ext cx="75564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Procedimientos actualizados para mayor transparencia en 2025.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/>
          <p:nvPr/>
        </p:nvSpPr>
        <p:spPr>
          <a:xfrm>
            <a:off x="793790" y="1094390"/>
            <a:ext cx="81519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4450"/>
              <a:buFont typeface="Mona Sans SemiBold"/>
              <a:buNone/>
            </a:pPr>
            <a:r>
              <a:rPr lang="en-US" sz="4450" b="1" i="0" u="none" strike="noStrike" cap="non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Bienestar y Apoyo al Aprendiz</a:t>
            </a:r>
            <a:endParaRPr sz="4450" b="0" i="0" u="none" strike="noStrike" cap="none"/>
          </a:p>
        </p:txBody>
      </p:sp>
      <p:sp>
        <p:nvSpPr>
          <p:cNvPr id="102" name="Google Shape;102;p5"/>
          <p:cNvSpPr/>
          <p:nvPr/>
        </p:nvSpPr>
        <p:spPr>
          <a:xfrm>
            <a:off x="793793" y="3408759"/>
            <a:ext cx="35559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Servicios de Apoyo</a:t>
            </a:r>
            <a:endParaRPr sz="2200" b="0" i="0" u="none" strike="noStrike" cap="none"/>
          </a:p>
        </p:txBody>
      </p:sp>
      <p:sp>
        <p:nvSpPr>
          <p:cNvPr id="103" name="Google Shape;103;p5"/>
          <p:cNvSpPr/>
          <p:nvPr/>
        </p:nvSpPr>
        <p:spPr>
          <a:xfrm>
            <a:off x="793806" y="4738863"/>
            <a:ext cx="62448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8100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400"/>
              <a:buFont typeface="Funnel Sans"/>
              <a:buChar char="●"/>
            </a:pPr>
            <a:r>
              <a:rPr lang="en-US" sz="240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Consejería psicológica y académica</a:t>
            </a:r>
            <a:endParaRPr sz="2400" b="0" i="0" u="none" strike="noStrike" cap="none"/>
          </a:p>
        </p:txBody>
      </p:sp>
      <p:sp>
        <p:nvSpPr>
          <p:cNvPr id="104" name="Google Shape;104;p5"/>
          <p:cNvSpPr/>
          <p:nvPr/>
        </p:nvSpPr>
        <p:spPr>
          <a:xfrm>
            <a:off x="793790" y="4167199"/>
            <a:ext cx="62448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8100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400"/>
              <a:buFont typeface="Funnel Sans"/>
              <a:buChar char="●"/>
            </a:pPr>
            <a:r>
              <a:rPr lang="en-US" sz="240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Atención en salud y bienestar</a:t>
            </a:r>
            <a:endParaRPr sz="2400" b="0" i="0" u="none" strike="noStrike" cap="none"/>
          </a:p>
        </p:txBody>
      </p:sp>
      <p:sp>
        <p:nvSpPr>
          <p:cNvPr id="105" name="Google Shape;105;p5"/>
          <p:cNvSpPr/>
          <p:nvPr/>
        </p:nvSpPr>
        <p:spPr>
          <a:xfrm>
            <a:off x="7599521" y="3408743"/>
            <a:ext cx="3226800" cy="3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73B48"/>
              </a:buClr>
              <a:buSzPts val="2200"/>
              <a:buFont typeface="Mona Sans SemiBold"/>
              <a:buNone/>
            </a:pPr>
            <a:r>
              <a:rPr lang="en-US" sz="2200" b="1" i="0" u="none" strike="noStrike" cap="none">
                <a:solidFill>
                  <a:srgbClr val="373B48"/>
                </a:solidFill>
                <a:latin typeface="Mona Sans SemiBold"/>
                <a:ea typeface="Mona Sans SemiBold"/>
                <a:cs typeface="Mona Sans SemiBold"/>
                <a:sym typeface="Mona Sans SemiBold"/>
              </a:rPr>
              <a:t>Programas de Inclusión</a:t>
            </a:r>
            <a:endParaRPr sz="2200" b="0" i="0" u="none" strike="noStrike" cap="none"/>
          </a:p>
        </p:txBody>
      </p:sp>
      <p:sp>
        <p:nvSpPr>
          <p:cNvPr id="106" name="Google Shape;106;p5"/>
          <p:cNvSpPr/>
          <p:nvPr/>
        </p:nvSpPr>
        <p:spPr>
          <a:xfrm>
            <a:off x="7599526" y="4167200"/>
            <a:ext cx="70308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8100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400"/>
              <a:buFont typeface="Funnel Sans"/>
              <a:buChar char="●"/>
            </a:pPr>
            <a:r>
              <a:rPr lang="en-US" sz="240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Garantizan equidad y respeto a la diversidad.</a:t>
            </a:r>
            <a:endParaRPr sz="2400" b="0" i="0" u="none" strike="noStrike" cap="none"/>
          </a:p>
        </p:txBody>
      </p:sp>
      <p:sp>
        <p:nvSpPr>
          <p:cNvPr id="107" name="Google Shape;107;p5"/>
          <p:cNvSpPr/>
          <p:nvPr/>
        </p:nvSpPr>
        <p:spPr>
          <a:xfrm>
            <a:off x="7620433" y="4699680"/>
            <a:ext cx="66726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marR="0" lvl="0" indent="-38100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2400"/>
              <a:buFont typeface="Funnel Sans"/>
              <a:buChar char="●"/>
            </a:pPr>
            <a:r>
              <a:rPr lang="en-US" sz="240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Participación estudiantil activa y fortalecida.</a:t>
            </a:r>
            <a:endParaRPr sz="2400" b="0" i="0" u="none" strike="noStrike" cap="none"/>
          </a:p>
        </p:txBody>
      </p:sp>
      <p:sp>
        <p:nvSpPr>
          <p:cNvPr id="108" name="Google Shape;108;p5"/>
          <p:cNvSpPr/>
          <p:nvPr/>
        </p:nvSpPr>
        <p:spPr>
          <a:xfrm>
            <a:off x="904424" y="5723097"/>
            <a:ext cx="130428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000"/>
              </a:lnSpc>
              <a:spcBef>
                <a:spcPts val="0"/>
              </a:spcBef>
              <a:spcAft>
                <a:spcPts val="0"/>
              </a:spcAft>
              <a:buClr>
                <a:srgbClr val="52586B"/>
              </a:buClr>
              <a:buSzPts val="1750"/>
              <a:buFont typeface="Funnel Sans"/>
              <a:buNone/>
            </a:pPr>
            <a:r>
              <a:rPr lang="en-US" sz="1750" b="0" i="0" u="none" strike="noStrike" cap="none">
                <a:solidFill>
                  <a:srgbClr val="52586B"/>
                </a:solidFill>
                <a:latin typeface="Funnel Sans"/>
                <a:ea typeface="Funnel Sans"/>
                <a:cs typeface="Funnel Sans"/>
                <a:sym typeface="Funnel Sans"/>
              </a:rPr>
              <a:t>Recursos accesibles y contactos para acompañamiento continuo.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1405</Words>
  <Application>WPS Presentation</Application>
  <PresentationFormat/>
  <Paragraphs>72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7" baseType="lpstr">
      <vt:lpstr>Arial</vt:lpstr>
      <vt:lpstr>SimSun</vt:lpstr>
      <vt:lpstr>Wingdings</vt:lpstr>
      <vt:lpstr>Arial</vt:lpstr>
      <vt:lpstr>Calibri</vt:lpstr>
      <vt:lpstr>Mona Sans SemiBold</vt:lpstr>
      <vt:lpstr>Funnel Sans</vt:lpstr>
      <vt:lpstr>Microsoft YaHei</vt:lpstr>
      <vt:lpstr>Arial Unicode MS</vt:lpstr>
      <vt:lpstr>MS Reference Sans Serif</vt:lpstr>
      <vt:lpstr>Bahnschrift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PptxGenJS</dc:creator>
  <cp:lastModifiedBy>Administrador</cp:lastModifiedBy>
  <cp:revision>1</cp:revision>
  <dcterms:created xsi:type="dcterms:W3CDTF">2025-05-26T15:06:44Z</dcterms:created>
  <dcterms:modified xsi:type="dcterms:W3CDTF">2025-05-26T15:06:44Z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ED5D9BE9A85D4121846ABB3308AC1AEF_12</vt:lpwstr>
  </property>
  <property fmtid="{D5CDD505-2E9C-101B-9397-08002B2CF9AE}" pid="3" name="KSOProductBuildVer">
    <vt:lpwstr>2058-12.2.0.21179</vt:lpwstr>
  </property>
</Properties>
</file>